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357243"/>
              <a:satOff val="7293"/>
              <a:lumOff val="8906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1412"/>
              <a:lumOff val="16412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>
                  <a:satOff val="1412"/>
                  <a:lumOff val="1641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E937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FFF171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A5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E1A84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103425"/>
              <a:satOff val="-7243"/>
              <a:lumOff val="99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lumOff val="-1428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5">
                  <a:lumOff val="-1428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satOff val="-6299"/>
              <a:lumOff val="-3230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06500" y="12268950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Заголовок презентации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xfrm>
            <a:off x="23558499" y="1246072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100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10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109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6000"/>
              </a:spcBef>
              <a:buSzTx/>
              <a:buNone/>
              <a:defRPr sz="5000"/>
            </a:lvl1pPr>
            <a:lvl2pPr marL="0" indent="457200">
              <a:spcBef>
                <a:spcPts val="6000"/>
              </a:spcBef>
              <a:buSzTx/>
              <a:buNone/>
              <a:defRPr sz="5000"/>
            </a:lvl2pPr>
            <a:lvl3pPr marL="0" indent="914400">
              <a:spcBef>
                <a:spcPts val="6000"/>
              </a:spcBef>
              <a:buSzTx/>
              <a:buNone/>
              <a:defRPr sz="5000"/>
            </a:lvl3pPr>
            <a:lvl4pPr marL="0" indent="1371600">
              <a:spcBef>
                <a:spcPts val="6000"/>
              </a:spcBef>
              <a:buSzTx/>
              <a:buNone/>
              <a:defRPr sz="5000"/>
            </a:lvl4pPr>
            <a:lvl5pPr marL="0" indent="18288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Заголовок повестки дня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11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Уровень текста 1…"/>
          <p:cNvSpPr txBox="1"/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Уровень текста 1…"/>
          <p:cNvSpPr txBox="1"/>
          <p:nvPr>
            <p:ph type="body" idx="1" hasCustomPrompt="1"/>
          </p:nvPr>
        </p:nvSpPr>
        <p:spPr>
          <a:xfrm>
            <a:off x="1206500" y="1206500"/>
            <a:ext cx="21971000" cy="7353300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2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Авторство"/>
          <p:cNvSpPr txBox="1"/>
          <p:nvPr>
            <p:ph type="body" sz="quarter" idx="21" hasCustomPrompt="1"/>
          </p:nvPr>
        </p:nvSpPr>
        <p:spPr>
          <a:xfrm>
            <a:off x="5461000" y="9563100"/>
            <a:ext cx="13728700" cy="698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Авторство</a:t>
            </a:r>
          </a:p>
        </p:txBody>
      </p:sp>
      <p:sp>
        <p:nvSpPr>
          <p:cNvPr id="136" name="Уровень текста 1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32300"/>
          </a:xfrm>
          <a:prstGeom prst="rect">
            <a:avLst/>
          </a:prstGeom>
        </p:spPr>
        <p:txBody>
          <a:bodyPr anchor="b"/>
          <a:lstStyle>
            <a:lvl1pPr marL="254000" indent="-2540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Открытая галерея каменной постройки под розово-пурпурным небом"/>
          <p:cNvSpPr/>
          <p:nvPr>
            <p:ph type="pic" sz="quarter" idx="21"/>
          </p:nvPr>
        </p:nvSpPr>
        <p:spPr>
          <a:xfrm>
            <a:off x="1257300" y="3213100"/>
            <a:ext cx="7289800" cy="728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Чёрно-белое фото изогнутой крыши крупным планом"/>
          <p:cNvSpPr/>
          <p:nvPr>
            <p:ph type="pic" sz="half" idx="22"/>
          </p:nvPr>
        </p:nvSpPr>
        <p:spPr>
          <a:xfrm>
            <a:off x="6577500" y="3632200"/>
            <a:ext cx="11228999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Вид снизу на металлическую спиральную лестницу"/>
          <p:cNvSpPr/>
          <p:nvPr>
            <p:ph type="pic" sz="quarter" idx="23"/>
          </p:nvPr>
        </p:nvSpPr>
        <p:spPr>
          <a:xfrm>
            <a:off x="146431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Белый коридор футуристичного вида с тенями"/>
          <p:cNvSpPr/>
          <p:nvPr>
            <p:ph type="pic" idx="21"/>
          </p:nvPr>
        </p:nvSpPr>
        <p:spPr>
          <a:xfrm>
            <a:off x="-38100" y="-520700"/>
            <a:ext cx="24447500" cy="147633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Изогнутые белые арки на отражающей поверхности серого пола"/>
          <p:cNvSpPr/>
          <p:nvPr>
            <p:ph type="pic" idx="21"/>
          </p:nvPr>
        </p:nvSpPr>
        <p:spPr>
          <a:xfrm>
            <a:off x="-76200" y="-558800"/>
            <a:ext cx="24574500" cy="148395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Автор и дата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3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Заголовок презентации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Вид снизу на высокое здание с зеркальными окнами"/>
          <p:cNvSpPr/>
          <p:nvPr>
            <p:ph type="pic" idx="21"/>
          </p:nvPr>
        </p:nvSpPr>
        <p:spPr>
          <a:xfrm>
            <a:off x="8140700" y="-1"/>
            <a:ext cx="20574000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Заголовок слайда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150100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3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Частичный вид на потолок с деревянными панелями"/>
          <p:cNvSpPr/>
          <p:nvPr>
            <p:ph type="pic" idx="21"/>
          </p:nvPr>
        </p:nvSpPr>
        <p:spPr>
          <a:xfrm>
            <a:off x="9588500" y="-482600"/>
            <a:ext cx="21513800" cy="1430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Подзаголовок слайда"/>
          <p:cNvSpPr txBox="1"/>
          <p:nvPr>
            <p:ph type="body" sz="quarter" idx="22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2" name="Заголовок слайда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3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, видео — мелк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7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73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, видео — круп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2" name="Заголовок слайда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3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Заголовок раздела"/>
          <p:cNvSpPr txBox="1"/>
          <p:nvPr>
            <p:ph type="title" hasCustomPrompt="1"/>
          </p:nvPr>
        </p:nvSpPr>
        <p:spPr>
          <a:xfrm>
            <a:off x="1206496" y="39116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9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Балашов Вячеслав, 07 октября 2025 год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Балашов Вячеслав, 07 октября 2025 год</a:t>
            </a:r>
          </a:p>
        </p:txBody>
      </p:sp>
      <p:sp>
        <p:nvSpPr>
          <p:cNvPr id="172" name="Userspace планировщики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Userspace планировщики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Сколько групп и сколько потоков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Сколько групп и сколько потоков?</a:t>
            </a:r>
          </a:p>
        </p:txBody>
      </p:sp>
      <p:sp>
        <p:nvSpPr>
          <p:cNvPr id="207" name="Группы поток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Группы потоков</a:t>
            </a:r>
          </a:p>
        </p:txBody>
      </p:sp>
      <p:pic>
        <p:nvPicPr>
          <p:cNvPr id="208" name="вставленный-фильм.png" descr="вставленный-филь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0726" y="6177208"/>
            <a:ext cx="21782548" cy="4398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Сколько групп и сколько потоков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Сколько групп и сколько потоков?</a:t>
            </a:r>
          </a:p>
        </p:txBody>
      </p:sp>
      <p:sp>
        <p:nvSpPr>
          <p:cNvPr id="211" name="Группы поток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Группы потоков</a:t>
            </a:r>
          </a:p>
        </p:txBody>
      </p:sp>
      <p:sp>
        <p:nvSpPr>
          <p:cNvPr id="212" name="UI pool/UI threa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 pool/UI thread</a:t>
            </a:r>
          </a:p>
          <a:p>
            <a:pPr lvl="1"/>
            <a:r>
              <a:t>Специфичный пул, предназначенный для нужд отрисовки интерфейса</a:t>
            </a:r>
          </a:p>
          <a:p>
            <a:pPr lvl="1"/>
            <a:r>
              <a:t>Используется ТОЛЬКО для отрисовки: не рекомендуется делать никаких дополнительных вычислений и уж тем более блокировок</a:t>
            </a:r>
          </a:p>
          <a:p>
            <a:pPr lvl="1"/>
            <a:r>
              <a:t>Обычно не более одного потока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Сколько групп и сколько потоков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Сколько групп и сколько потоков?</a:t>
            </a:r>
          </a:p>
        </p:txBody>
      </p:sp>
      <p:sp>
        <p:nvSpPr>
          <p:cNvPr id="215" name="Группы поток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Группы потоков</a:t>
            </a:r>
          </a:p>
        </p:txBody>
      </p:sp>
      <p:sp>
        <p:nvSpPr>
          <p:cNvPr id="216" name="UI pool/UI thread…"/>
          <p:cNvSpPr txBox="1"/>
          <p:nvPr>
            <p:ph type="body" sz="quarter" idx="1"/>
          </p:nvPr>
        </p:nvSpPr>
        <p:spPr>
          <a:xfrm>
            <a:off x="1206500" y="4248504"/>
            <a:ext cx="8047433" cy="8256012"/>
          </a:xfrm>
          <a:prstGeom prst="rect">
            <a:avLst/>
          </a:prstGeom>
        </p:spPr>
        <p:txBody>
          <a:bodyPr/>
          <a:lstStyle/>
          <a:p>
            <a:pPr marL="434340" indent="-434340" defTabSz="337820">
              <a:spcBef>
                <a:spcPts val="4400"/>
              </a:spcBef>
              <a:defRPr sz="3800"/>
            </a:pPr>
            <a:r>
              <a:t>UI pool/UI thread</a:t>
            </a:r>
          </a:p>
          <a:p>
            <a:pPr lvl="1" marL="868680" indent="-434340" defTabSz="337820">
              <a:spcBef>
                <a:spcPts val="4400"/>
              </a:spcBef>
              <a:defRPr sz="3800"/>
            </a:pPr>
            <a:r>
              <a:t>Специфичный пул, предназначенный для нужд отрисовки интерфейса</a:t>
            </a:r>
          </a:p>
          <a:p>
            <a:pPr lvl="1" marL="868680" indent="-434340" defTabSz="337820">
              <a:spcBef>
                <a:spcPts val="4400"/>
              </a:spcBef>
              <a:defRPr sz="3800"/>
            </a:pPr>
            <a:r>
              <a:t>Используется ТОЛЬКО для отрисовки: не рекомендуется делать никаких дополнительных вычислений и уж тем более блокировок</a:t>
            </a:r>
          </a:p>
          <a:p>
            <a:pPr lvl="1" marL="868680" indent="-434340" defTabSz="337820">
              <a:spcBef>
                <a:spcPts val="4400"/>
              </a:spcBef>
              <a:defRPr sz="3800"/>
            </a:pPr>
            <a:r>
              <a:t>Обычно не более одного потока</a:t>
            </a:r>
          </a:p>
        </p:txBody>
      </p:sp>
      <p:pic>
        <p:nvPicPr>
          <p:cNvPr id="217" name="вставленный-фильм.png" descr="вставленный-филь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26478" y="3609054"/>
            <a:ext cx="13076449" cy="9534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А если требуется состояние или межпотоковое общение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А если требуется состояние или межпотоковое общение?</a:t>
            </a:r>
          </a:p>
        </p:txBody>
      </p:sp>
      <p:sp>
        <p:nvSpPr>
          <p:cNvPr id="220" name="Группы поток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Группы потоков</a:t>
            </a:r>
          </a:p>
        </p:txBody>
      </p:sp>
      <p:sp>
        <p:nvSpPr>
          <p:cNvPr id="221" name="Если требуется состояние или межпотоковое общение, то нужно организовать барьер синхронизации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Если требуется состояние или межпотоковое общение, то нужно организовать барьер синхронизации</a:t>
            </a:r>
          </a:p>
          <a:p>
            <a:pPr/>
            <a:r>
              <a:t>Сложность возникает с неблокирующим пулом: нельзя делать долгие блокировки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А если требуется состояние или межпотоковое общение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А если требуется состояние или межпотоковое общение?</a:t>
            </a:r>
          </a:p>
        </p:txBody>
      </p:sp>
      <p:sp>
        <p:nvSpPr>
          <p:cNvPr id="224" name="Группы поток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Группы потоков</a:t>
            </a:r>
          </a:p>
        </p:txBody>
      </p:sp>
      <p:sp>
        <p:nvSpPr>
          <p:cNvPr id="225" name="Если требуется состояние или межпотоковое общение, то нужно организовать барьер синхронизации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Если требуется состояние или межпотоковое общение, то нужно организовать барьер синхронизации</a:t>
            </a:r>
          </a:p>
          <a:p>
            <a:pPr/>
            <a:r>
              <a:t>Сложность возникает с неблокирующим пулом: нельзя делать долгие блокировки</a:t>
            </a:r>
          </a:p>
          <a:p>
            <a:pPr/>
            <a:r>
              <a:t>Решение: </a:t>
            </a:r>
          </a:p>
          <a:p>
            <a:pPr lvl="1"/>
            <a:r>
              <a:t>Привязать данные и функции к потокам</a:t>
            </a:r>
          </a:p>
          <a:p>
            <a:pPr lvl="1"/>
            <a:r>
              <a:t>Делать «аккуратную» балансировку, чтобы не получить bottleneck</a:t>
            </a:r>
          </a:p>
          <a:p>
            <a:pPr lvl="1"/>
            <a:r>
              <a:t>Организовать очередь к каждому потоку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А если требуется состояние или межпотоковое общение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А если требуется состояние или межпотоковое общение?</a:t>
            </a:r>
          </a:p>
        </p:txBody>
      </p:sp>
      <p:sp>
        <p:nvSpPr>
          <p:cNvPr id="228" name="Группы поток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Группы потоков</a:t>
            </a:r>
          </a:p>
        </p:txBody>
      </p:sp>
      <p:pic>
        <p:nvPicPr>
          <p:cNvPr id="229" name="вставленный-фильм.png" descr="вставленный-филь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8695" y="3752118"/>
            <a:ext cx="23566610" cy="9248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D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SDK</a:t>
            </a:r>
          </a:p>
        </p:txBody>
      </p:sp>
      <p:sp>
        <p:nvSpPr>
          <p:cNvPr id="232" name="Userspace планирование в Jav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Userspace планирование в Java</a:t>
            </a:r>
          </a:p>
        </p:txBody>
      </p:sp>
      <p:sp>
        <p:nvSpPr>
          <p:cNvPr id="233" name="Какие у нас есть доступы к многототочке в Java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Какие у нас есть доступы к многототочке в Java?</a:t>
            </a:r>
          </a:p>
          <a:p>
            <a:pPr lvl="1"/>
            <a:r>
              <a:t>Класс Thread</a:t>
            </a:r>
          </a:p>
          <a:p>
            <a:pPr lvl="1"/>
            <a:r>
              <a:t>Executor/ExecutorService</a:t>
            </a:r>
          </a:p>
          <a:p>
            <a:pPr lvl="1"/>
            <a:r>
              <a:t>Virtual threads (JDK 21+)</a:t>
            </a:r>
          </a:p>
        </p:txBody>
      </p:sp>
      <p:pic>
        <p:nvPicPr>
          <p:cNvPr id="234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rcRect l="4856" t="0" r="4856" b="0"/>
          <a:stretch>
            <a:fillRect/>
          </a:stretch>
        </p:blipFill>
        <p:spPr>
          <a:xfrm>
            <a:off x="14490944" y="3329200"/>
            <a:ext cx="8926274" cy="7414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DK: класс Threa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SDK: класс Thread</a:t>
            </a:r>
          </a:p>
        </p:txBody>
      </p:sp>
      <p:sp>
        <p:nvSpPr>
          <p:cNvPr id="237" name="Userspace планировщики в Jav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Userspace планировщики в Java</a:t>
            </a:r>
          </a:p>
        </p:txBody>
      </p:sp>
      <p:sp>
        <p:nvSpPr>
          <p:cNvPr id="238" name="Класс Thread является основой любой многопоточной программы на Jav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Класс Thread является основой любой многопоточной программы на Java</a:t>
            </a:r>
          </a:p>
          <a:p>
            <a:pPr/>
            <a:r>
              <a:t>До Java 21 все потоки Java относятся 1:1 к потокам операционной системы</a:t>
            </a:r>
          </a:p>
          <a:p>
            <a:pPr lvl="1"/>
            <a:r>
              <a:t>Внутри JVM есть классы обертки над нативной реализацией потоков</a:t>
            </a:r>
          </a:p>
          <a:p>
            <a:pPr/>
            <a:r>
              <a:t>А межпоточное общение?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DK: класс Threa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SDK: класс Thread</a:t>
            </a:r>
          </a:p>
        </p:txBody>
      </p:sp>
      <p:sp>
        <p:nvSpPr>
          <p:cNvPr id="241" name="Userspace планировщики в Jav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Userspace планировщики в Java</a:t>
            </a:r>
          </a:p>
        </p:txBody>
      </p:sp>
      <p:sp>
        <p:nvSpPr>
          <p:cNvPr id="242" name="Класс Thread является основой любой многопоточной программы на Jav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Класс Thread является основой любой многопоточной программы на Java</a:t>
            </a:r>
          </a:p>
          <a:p>
            <a:pPr/>
            <a:r>
              <a:t>До Java 21 все потоки Java относятся 1:1 к потокам операционной системы</a:t>
            </a:r>
          </a:p>
          <a:p>
            <a:pPr/>
            <a:r>
              <a:t>А межпоточное общение?</a:t>
            </a:r>
          </a:p>
          <a:p>
            <a:pPr lvl="1"/>
            <a:r>
              <a:t>Примитивы синхронизации в общем отражаются 1:1 к операционной системе</a:t>
            </a:r>
          </a:p>
          <a:p>
            <a:pPr lvl="1"/>
            <a:r>
              <a:t>Есть доп оптимизации в виде spinlock и «lazylock»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Внезапно так как мы и обсуждали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Внезапно так как мы и обсуждали</a:t>
            </a:r>
          </a:p>
        </p:txBody>
      </p:sp>
      <p:sp>
        <p:nvSpPr>
          <p:cNvPr id="245" name="Как работает RxJava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Как работает RxJava?</a:t>
            </a:r>
          </a:p>
        </p:txBody>
      </p:sp>
      <p:sp>
        <p:nvSpPr>
          <p:cNvPr id="246" name="Есть пулы потоков, где каждый пул имеет (внезапно) свое предназначение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Есть пулы потоков, где каждый пул имеет (внезапно) свое предназначение</a:t>
            </a:r>
          </a:p>
          <a:p>
            <a:pPr/>
            <a:r>
              <a:t>Простое планирование на пулах</a:t>
            </a:r>
          </a:p>
          <a:p>
            <a:pPr/>
            <a:r>
              <a:t>Нужно заботиться о синхронизации глобальных данных</a:t>
            </a:r>
          </a:p>
        </p:txBody>
      </p:sp>
      <p:pic>
        <p:nvPicPr>
          <p:cNvPr id="247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942" y="8050396"/>
            <a:ext cx="14989539" cy="46656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Что есть у операционной системы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Что есть у операционной системы?</a:t>
            </a:r>
          </a:p>
        </p:txBody>
      </p:sp>
      <p:sp>
        <p:nvSpPr>
          <p:cNvPr id="175" name="Операционная система управляет ресурсами CPU…"/>
          <p:cNvSpPr txBox="1"/>
          <p:nvPr>
            <p:ph type="body" sz="half" idx="1"/>
          </p:nvPr>
        </p:nvSpPr>
        <p:spPr>
          <a:xfrm>
            <a:off x="354818" y="4248504"/>
            <a:ext cx="12763284" cy="8256012"/>
          </a:xfrm>
          <a:prstGeom prst="rect">
            <a:avLst/>
          </a:prstGeom>
        </p:spPr>
        <p:txBody>
          <a:bodyPr/>
          <a:lstStyle/>
          <a:p>
            <a:pPr/>
            <a:r>
              <a:t>Операционная система управляет ресурсами CPU</a:t>
            </a:r>
          </a:p>
          <a:p>
            <a:pPr/>
            <a:r>
              <a:t>Имеет абстракцию потока:</a:t>
            </a:r>
          </a:p>
          <a:p>
            <a:pPr lvl="1"/>
            <a:r>
              <a:t>Может исполняться</a:t>
            </a:r>
          </a:p>
          <a:p>
            <a:pPr lvl="1"/>
            <a:r>
              <a:t>Может ожидать</a:t>
            </a:r>
          </a:p>
          <a:p>
            <a:pPr lvl="1"/>
            <a:r>
              <a:t>Если много желающих исполняться, то происходит попеременное переключение</a:t>
            </a:r>
          </a:p>
          <a:p>
            <a:pPr lvl="1"/>
            <a:r>
              <a:t>Смена состояния обходится «дорого»</a:t>
            </a:r>
          </a:p>
        </p:txBody>
      </p:sp>
      <p:pic>
        <p:nvPicPr>
          <p:cNvPr id="176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93821" y="5350624"/>
            <a:ext cx="10758704" cy="6051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К сожалению по-разному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К сожалению по-разному</a:t>
            </a:r>
          </a:p>
        </p:txBody>
      </p:sp>
      <p:sp>
        <p:nvSpPr>
          <p:cNvPr id="250" name="Как работает Sprin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Как работает Spring?</a:t>
            </a:r>
          </a:p>
        </p:txBody>
      </p:sp>
      <p:sp>
        <p:nvSpPr>
          <p:cNvPr id="251" name="Полностью основан на Java Concurrent API…"/>
          <p:cNvSpPr txBox="1"/>
          <p:nvPr>
            <p:ph type="body" sz="half" idx="1"/>
          </p:nvPr>
        </p:nvSpPr>
        <p:spPr>
          <a:xfrm>
            <a:off x="1206500" y="4248504"/>
            <a:ext cx="14402061" cy="8256012"/>
          </a:xfrm>
          <a:prstGeom prst="rect">
            <a:avLst/>
          </a:prstGeom>
        </p:spPr>
        <p:txBody>
          <a:bodyPr/>
          <a:lstStyle/>
          <a:p>
            <a:pPr/>
            <a:r>
              <a:t>Полностью основан на Java Concurrent API</a:t>
            </a:r>
          </a:p>
          <a:p>
            <a:pPr/>
            <a:r>
              <a:t>Конкретная thread-модель и планирование зависит от реализации: где-то небольшой неблокирующий пул, где-то большой блокирующий</a:t>
            </a:r>
          </a:p>
          <a:p>
            <a:pPr/>
            <a:r>
              <a:t>Очень важно отсутствие состояния либо аккуратное его согласовывание</a:t>
            </a:r>
          </a:p>
        </p:txBody>
      </p:sp>
      <p:pic>
        <p:nvPicPr>
          <p:cNvPr id="252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84013" y="3575585"/>
            <a:ext cx="3331755" cy="1435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вставленный-фильм.png" descr="вставленный-фильм.png"/>
          <p:cNvPicPr>
            <a:picLocks noChangeAspect="1"/>
          </p:cNvPicPr>
          <p:nvPr/>
        </p:nvPicPr>
        <p:blipFill>
          <a:blip r:embed="rId3">
            <a:extLst/>
          </a:blip>
          <a:srcRect l="0" t="19589" r="0" b="19589"/>
          <a:stretch>
            <a:fillRect/>
          </a:stretch>
        </p:blipFill>
        <p:spPr>
          <a:xfrm>
            <a:off x="19891223" y="4963008"/>
            <a:ext cx="3441591" cy="1569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вставленный-фильм.png" descr="вставленный-фильм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70466" y="7285908"/>
            <a:ext cx="6963470" cy="6484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вставленный-фильм.png" descr="вставленный-фильм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365242" y="9396596"/>
            <a:ext cx="4493662" cy="1435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вставленный-фильм.png" descr="вставленный-фильм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474823" y="528944"/>
            <a:ext cx="3161987" cy="2253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вставленный-фильм.png" descr="вставленный-фильм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378603" y="11370984"/>
            <a:ext cx="2006601" cy="100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Aka fibers, aka green thread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Aka fibers, aka green threads</a:t>
            </a:r>
          </a:p>
        </p:txBody>
      </p:sp>
      <p:sp>
        <p:nvSpPr>
          <p:cNvPr id="260" name="Корутин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Корутины</a:t>
            </a:r>
          </a:p>
        </p:txBody>
      </p:sp>
      <p:sp>
        <p:nvSpPr>
          <p:cNvPr id="261" name="Не имеют отображения 1:1 на поток…"/>
          <p:cNvSpPr txBox="1"/>
          <p:nvPr>
            <p:ph type="body" idx="1"/>
          </p:nvPr>
        </p:nvSpPr>
        <p:spPr>
          <a:xfrm>
            <a:off x="1206500" y="3627535"/>
            <a:ext cx="21971000" cy="8876981"/>
          </a:xfrm>
          <a:prstGeom prst="rect">
            <a:avLst/>
          </a:prstGeom>
        </p:spPr>
        <p:txBody>
          <a:bodyPr/>
          <a:lstStyle/>
          <a:p>
            <a:pPr marL="438911" indent="-438911" defTabSz="341375">
              <a:spcBef>
                <a:spcPts val="4500"/>
              </a:spcBef>
              <a:defRPr sz="3839"/>
            </a:pPr>
            <a:r>
              <a:t>Не имеют отображения 1:1 на поток</a:t>
            </a:r>
          </a:p>
          <a:p>
            <a:pPr marL="438911" indent="-438911" defTabSz="341375">
              <a:spcBef>
                <a:spcPts val="4500"/>
              </a:spcBef>
              <a:defRPr sz="3839"/>
            </a:pPr>
            <a:r>
              <a:t>Легко создаются, легко уничтожаются как обычный объект в системе</a:t>
            </a:r>
          </a:p>
          <a:p>
            <a:pPr marL="438911" indent="-438911" defTabSz="341375">
              <a:spcBef>
                <a:spcPts val="4500"/>
              </a:spcBef>
              <a:defRPr sz="3839"/>
            </a:pPr>
            <a:r>
              <a:t>ОС ничего о них не знает</a:t>
            </a:r>
          </a:p>
          <a:p>
            <a:pPr marL="438911" indent="-438911" defTabSz="341375">
              <a:spcBef>
                <a:spcPts val="4500"/>
              </a:spcBef>
              <a:defRPr sz="3839"/>
            </a:pPr>
            <a:r>
              <a:t>Могут существовать в огромных количествах</a:t>
            </a:r>
          </a:p>
          <a:p>
            <a:pPr marL="438911" indent="-438911" defTabSz="341375">
              <a:spcBef>
                <a:spcPts val="4500"/>
              </a:spcBef>
              <a:defRPr sz="3839"/>
            </a:pPr>
            <a:r>
              <a:t>Упрощают написание асинхронного и конкурентного кода в разы</a:t>
            </a:r>
          </a:p>
          <a:p>
            <a:pPr marL="438911" indent="-438911" defTabSz="341375">
              <a:spcBef>
                <a:spcPts val="4500"/>
              </a:spcBef>
              <a:defRPr sz="3839"/>
            </a:pPr>
            <a:r>
              <a:t>Позволяют избегать callback hell и повышают читабельность кода (делая его похожим на синхронный)</a:t>
            </a:r>
          </a:p>
          <a:p>
            <a:pPr marL="438911" indent="-438911" defTabSz="341375">
              <a:spcBef>
                <a:spcPts val="4500"/>
              </a:spcBef>
              <a:defRPr sz="3839"/>
            </a:pPr>
            <a:r>
              <a:t>В среднем по производительности почти не уступают более традиционным решениям</a:t>
            </a:r>
          </a:p>
        </p:txBody>
      </p:sp>
      <p:pic>
        <p:nvPicPr>
          <p:cNvPr id="262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08069" y="334076"/>
            <a:ext cx="9308984" cy="3910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Реальная польза корути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Реальная польза корутин</a:t>
            </a:r>
          </a:p>
        </p:txBody>
      </p:sp>
      <p:pic>
        <p:nvPicPr>
          <p:cNvPr id="265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7336" y="2330623"/>
            <a:ext cx="9525001" cy="1123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вставленный-фильм.png" descr="вставленный-филь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58301" y="3515028"/>
            <a:ext cx="12381377" cy="66859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Корутины в Jav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Корутины в Java</a:t>
            </a:r>
          </a:p>
        </p:txBody>
      </p:sp>
      <p:sp>
        <p:nvSpPr>
          <p:cNvPr id="269" name="Java Virtual Threa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Java Virtual Threads</a:t>
            </a:r>
          </a:p>
        </p:txBody>
      </p:sp>
      <p:sp>
        <p:nvSpPr>
          <p:cNvPr id="270" name="M:N — M виртуальных потоков отображаются на N платформенных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M:N — M виртуальных потоков отображаются на N платформенных</a:t>
            </a:r>
          </a:p>
          <a:p>
            <a:pPr/>
            <a:r>
              <a:t>Количество платформенных потоков соизмеримо с количеством потоков CPU (по умол.)</a:t>
            </a:r>
          </a:p>
          <a:p>
            <a:pPr/>
            <a:r>
              <a:t>Есть «глобальный» планировщик (о нем на следующем слайде)</a:t>
            </a:r>
          </a:p>
          <a:p>
            <a:pPr/>
            <a:r>
              <a:t>Корутины могут приостанавливаться и возобновляться на блокирующих операциях</a:t>
            </a:r>
          </a:p>
          <a:p>
            <a:pPr/>
            <a:r>
              <a:t>Приостановка осуществляется за счет неблокирующих операций</a:t>
            </a:r>
          </a:p>
          <a:p>
            <a:pPr/>
            <a:r>
              <a:t>Корутины могут «намертво» прикрепляться к потокам (например, при нативных вызовах или на synchronized), а, следовательно, блокироваться вместе с потоками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chedul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Scheduler</a:t>
            </a:r>
          </a:p>
        </p:txBody>
      </p:sp>
      <p:sp>
        <p:nvSpPr>
          <p:cNvPr id="273" name="Java Virtual Threa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Java Virtual Threads</a:t>
            </a:r>
          </a:p>
        </p:txBody>
      </p:sp>
      <p:sp>
        <p:nvSpPr>
          <p:cNvPr id="274" name="FIFO очередь к каждому потоку (почему же не одна глобальная?)…"/>
          <p:cNvSpPr txBox="1"/>
          <p:nvPr>
            <p:ph type="body" idx="1"/>
          </p:nvPr>
        </p:nvSpPr>
        <p:spPr>
          <a:xfrm>
            <a:off x="1206500" y="4248504"/>
            <a:ext cx="21971000" cy="9079631"/>
          </a:xfrm>
          <a:prstGeom prst="rect">
            <a:avLst/>
          </a:prstGeom>
        </p:spPr>
        <p:txBody>
          <a:bodyPr/>
          <a:lstStyle/>
          <a:p>
            <a:pPr marL="429768" indent="-429768" defTabSz="334263">
              <a:spcBef>
                <a:spcPts val="4400"/>
              </a:spcBef>
              <a:defRPr sz="3759"/>
            </a:pPr>
            <a:r>
              <a:t>FIFO очередь к каждому потоку (почему же не одна глобальная?)</a:t>
            </a:r>
          </a:p>
          <a:p>
            <a:pPr marL="429768" indent="-429768" defTabSz="334263">
              <a:spcBef>
                <a:spcPts val="4400"/>
              </a:spcBef>
              <a:defRPr sz="3759"/>
            </a:pPr>
            <a:r>
              <a:t>В момент появления задачи принимается решение в какую очередь ее поставить</a:t>
            </a:r>
          </a:p>
          <a:p>
            <a:pPr marL="429768" indent="-429768" defTabSz="334263">
              <a:spcBef>
                <a:spcPts val="4400"/>
              </a:spcBef>
              <a:defRPr sz="3759"/>
            </a:pPr>
            <a:r>
              <a:t>Присутствует work-stealing</a:t>
            </a:r>
          </a:p>
          <a:p>
            <a:pPr marL="429768" indent="-429768" defTabSz="334263">
              <a:spcBef>
                <a:spcPts val="4400"/>
              </a:spcBef>
              <a:defRPr sz="3759"/>
            </a:pPr>
            <a:r>
              <a:t>Как только освобождается поток, на него отправляется выполняться новая корутина из очереди</a:t>
            </a:r>
          </a:p>
          <a:p>
            <a:pPr marL="429768" indent="-429768" defTabSz="334263">
              <a:spcBef>
                <a:spcPts val="4400"/>
              </a:spcBef>
              <a:defRPr sz="3759"/>
            </a:pPr>
            <a:r>
              <a:t>Поток может освободиться если:</a:t>
            </a:r>
          </a:p>
          <a:p>
            <a:pPr lvl="1" marL="859536" indent="-429768" defTabSz="334263">
              <a:spcBef>
                <a:spcPts val="4400"/>
              </a:spcBef>
              <a:defRPr sz="3759"/>
            </a:pPr>
            <a:r>
              <a:t>Задача завершилась</a:t>
            </a:r>
          </a:p>
          <a:p>
            <a:pPr lvl="1" marL="859536" indent="-429768" defTabSz="334263">
              <a:spcBef>
                <a:spcPts val="4400"/>
              </a:spcBef>
              <a:defRPr sz="3759"/>
            </a:pPr>
            <a:r>
              <a:t>Произошел вызов, позволяющий сделать unmount</a:t>
            </a:r>
          </a:p>
          <a:p>
            <a:pPr marL="429768" indent="-429768" defTabSz="334263">
              <a:spcBef>
                <a:spcPts val="4400"/>
              </a:spcBef>
              <a:defRPr sz="3759"/>
            </a:pPr>
            <a:r>
              <a:t>В Java Virtual Threads нет поддержки принудительного time-slicing (приостановки по времени)</a:t>
            </a:r>
          </a:p>
        </p:txBody>
      </p:sp>
      <p:pic>
        <p:nvPicPr>
          <p:cNvPr id="275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90548" y="393150"/>
            <a:ext cx="11430001" cy="330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Сложный планировщик го похожий на джавовый (кто у кого украл?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Сложный планировщик го похожий на джавовый (кто у кого украл?)</a:t>
            </a:r>
          </a:p>
        </p:txBody>
      </p:sp>
      <p:sp>
        <p:nvSpPr>
          <p:cNvPr id="278" name="Горутин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Горутины</a:t>
            </a:r>
          </a:p>
        </p:txBody>
      </p:sp>
      <p:sp>
        <p:nvSpPr>
          <p:cNvPr id="279" name="Есть пул потоков фиксированного размера + доп потоки на блокирующие операции…"/>
          <p:cNvSpPr txBox="1"/>
          <p:nvPr>
            <p:ph type="body" idx="1"/>
          </p:nvPr>
        </p:nvSpPr>
        <p:spPr>
          <a:xfrm>
            <a:off x="1206500" y="4248504"/>
            <a:ext cx="21971000" cy="9391780"/>
          </a:xfrm>
          <a:prstGeom prst="rect">
            <a:avLst/>
          </a:prstGeom>
        </p:spPr>
        <p:txBody>
          <a:bodyPr/>
          <a:lstStyle/>
          <a:p>
            <a:pPr/>
            <a:r>
              <a:t>Есть пул потоков фиксированного размера + доп потоки на блокирующие операции</a:t>
            </a:r>
          </a:p>
          <a:p>
            <a:pPr/>
            <a:r>
              <a:t>Корутины N:M потоки</a:t>
            </a:r>
          </a:p>
          <a:p>
            <a:pPr/>
            <a:r>
              <a:t>В го реализованы свои примитивы синхронизации</a:t>
            </a:r>
          </a:p>
          <a:p>
            <a:pPr/>
            <a:r>
              <a:t>Ленивое создание потоков</a:t>
            </a:r>
          </a:p>
          <a:p>
            <a:pPr/>
            <a:r>
              <a:t>Non-blocking I/O везде где возможно</a:t>
            </a:r>
          </a:p>
          <a:p>
            <a:pPr/>
          </a:p>
          <a:p>
            <a:pPr/>
            <a:r>
              <a:t>Преимущество Go — к(г)орутины в основе дизайна языка</a:t>
            </a:r>
          </a:p>
        </p:txBody>
      </p:sp>
      <p:pic>
        <p:nvPicPr>
          <p:cNvPr id="280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84237" y="6400822"/>
            <a:ext cx="8604987" cy="5087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Планировщик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Планировщик</a:t>
            </a:r>
          </a:p>
        </p:txBody>
      </p:sp>
      <p:sp>
        <p:nvSpPr>
          <p:cNvPr id="283" name="Горутин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Горутины</a:t>
            </a:r>
          </a:p>
        </p:txBody>
      </p:sp>
      <p:sp>
        <p:nvSpPr>
          <p:cNvPr id="284" name="Есть глобальная очередь задач…"/>
          <p:cNvSpPr txBox="1"/>
          <p:nvPr>
            <p:ph type="body" idx="1"/>
          </p:nvPr>
        </p:nvSpPr>
        <p:spPr>
          <a:xfrm>
            <a:off x="1206500" y="4248504"/>
            <a:ext cx="21971000" cy="9391780"/>
          </a:xfrm>
          <a:prstGeom prst="rect">
            <a:avLst/>
          </a:prstGeom>
        </p:spPr>
        <p:txBody>
          <a:bodyPr/>
          <a:lstStyle/>
          <a:p>
            <a:pPr/>
            <a:r>
              <a:t>Есть глобальная очередь задач</a:t>
            </a:r>
          </a:p>
          <a:p>
            <a:pPr/>
            <a:r>
              <a:t>Есть локальная очередь задач, которую поток может сам пополнить</a:t>
            </a:r>
          </a:p>
          <a:p>
            <a:pPr/>
            <a:r>
              <a:t>Есть work-stealing</a:t>
            </a:r>
          </a:p>
          <a:p>
            <a:pPr/>
            <a:r>
              <a:t>Создание доп потоков на долгие системные вызовы и перекладывание задач в другие потоки</a:t>
            </a:r>
          </a:p>
          <a:p>
            <a:pPr/>
            <a:r>
              <a:t>Есть time-slicing по 10 мс</a:t>
            </a:r>
          </a:p>
        </p:txBody>
      </p:sp>
      <p:pic>
        <p:nvPicPr>
          <p:cNvPr id="285" name="вставленный-фильм.png" descr="вставленный-филь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69185" y="325426"/>
            <a:ext cx="6801092" cy="4020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вставленный-фильм.png" descr="вставленный-фильм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03361" y="333266"/>
            <a:ext cx="5301258" cy="4262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вставленный-фильм.png" descr="вставленный-фильм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99134" y="8849451"/>
            <a:ext cx="6578898" cy="4929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Сложные состояния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Сложные состояния</a:t>
            </a:r>
          </a:p>
        </p:txBody>
      </p:sp>
      <p:sp>
        <p:nvSpPr>
          <p:cNvPr id="290" name="Корутины в Kotl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Корутины в Kotlin</a:t>
            </a:r>
          </a:p>
        </p:txBody>
      </p:sp>
      <p:sp>
        <p:nvSpPr>
          <p:cNvPr id="291" name="В kotlin нет корутин в представлении Java и G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 kotlin нет корутин в представлении Java и Go</a:t>
            </a:r>
          </a:p>
          <a:p>
            <a:pPr/>
            <a:r>
              <a:t>Все suspend функции преобразовываются в специальные легковесные структуры</a:t>
            </a:r>
          </a:p>
          <a:p>
            <a:pPr/>
            <a:r>
              <a:t>Каждая легковесная структура является мини-стейт-машиной, где каждый стейт отсылает к тому, на каком suspend вызове мы сейчас находимся</a:t>
            </a:r>
          </a:p>
          <a:p>
            <a:pPr lvl="1"/>
            <a:r>
              <a:t>Из-за этого байт-код котлина очень тяжело читать и генерировать</a:t>
            </a:r>
          </a:p>
          <a:p>
            <a:pPr lvl="1"/>
            <a:r>
              <a:t>Компилятор может очень долго преобразовывать и оптимизировать корутины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А есть ли планировщик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А есть ли планировщик?</a:t>
            </a:r>
          </a:p>
        </p:txBody>
      </p:sp>
      <p:sp>
        <p:nvSpPr>
          <p:cNvPr id="294" name="Корутины в Kotl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Корутины в Kotlin</a:t>
            </a:r>
          </a:p>
        </p:txBody>
      </p:sp>
      <p:sp>
        <p:nvSpPr>
          <p:cNvPr id="295" name="Планировщика нет. Зато есть пулы: IO, Default и Main. Прям как уже рассказывалось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Планировщика нет. Зато есть пулы: IO, Default и Main. Прям как уже рассказывалось</a:t>
            </a:r>
          </a:p>
          <a:p>
            <a:pPr/>
            <a:r>
              <a:t>Kotlin не защищает от блокирующих вызовов, вместо этого используются специальные библиотеки</a:t>
            </a:r>
          </a:p>
          <a:p>
            <a:pPr/>
            <a:r>
              <a:t>Есть специальные функции, позволяющие приостановить корутину и не блокировать поток (например, delay())</a:t>
            </a:r>
          </a:p>
          <a:p>
            <a:pPr/>
            <a:r>
              <a:t>Очевидно нет work-stealing</a:t>
            </a:r>
          </a:p>
          <a:p>
            <a:pPr/>
            <a:r>
              <a:t>Количество платформенных потоков не относительно фиксированно как в Java и Go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Планировщик в пользовательском пространстве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Планировщик в пользовательском пространстве</a:t>
            </a:r>
          </a:p>
        </p:txBody>
      </p:sp>
      <p:sp>
        <p:nvSpPr>
          <p:cNvPr id="179" name="Что такое Userspace планировщи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Что такое Userspace планировщик</a:t>
            </a:r>
          </a:p>
        </p:txBody>
      </p:sp>
      <p:sp>
        <p:nvSpPr>
          <p:cNvPr id="180" name="Механизм, при котором часть логики планирования задач реализуется не в ядре операционной системы, а в пользовательском пространстве (часть приложения или библиотеки)"/>
          <p:cNvSpPr txBox="1"/>
          <p:nvPr>
            <p:ph type="body" sz="half" idx="1"/>
          </p:nvPr>
        </p:nvSpPr>
        <p:spPr>
          <a:xfrm>
            <a:off x="947292" y="5970381"/>
            <a:ext cx="10073286" cy="8256012"/>
          </a:xfrm>
          <a:prstGeom prst="rect">
            <a:avLst/>
          </a:prstGeom>
        </p:spPr>
        <p:txBody>
          <a:bodyPr/>
          <a:lstStyle/>
          <a:p>
            <a:pPr/>
            <a:r>
              <a:t>Механизм, при котором часть логики планирования задач реализуется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не в ядре операционной системы</a:t>
            </a:r>
            <a:r>
              <a:t>, а в пользовательском пространстве (часть приложения или библиотеки)</a:t>
            </a:r>
          </a:p>
        </p:txBody>
      </p:sp>
      <p:pic>
        <p:nvPicPr>
          <p:cNvPr id="181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04741" y="4712312"/>
            <a:ext cx="11556317" cy="6500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Зачем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Зачем?</a:t>
            </a:r>
          </a:p>
        </p:txBody>
      </p:sp>
      <p:sp>
        <p:nvSpPr>
          <p:cNvPr id="184" name="Экономия накладных расходов переключения между потоками внутри приложения…"/>
          <p:cNvSpPr txBox="1"/>
          <p:nvPr>
            <p:ph type="body" idx="1"/>
          </p:nvPr>
        </p:nvSpPr>
        <p:spPr>
          <a:xfrm>
            <a:off x="1206500" y="3119101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Экономия накладных расходов переключения между потоками внутри приложения</a:t>
            </a:r>
          </a:p>
          <a:p>
            <a:pPr/>
            <a:r>
              <a:t>Минимизация системных вызовов (которые очень дорогие)</a:t>
            </a:r>
          </a:p>
          <a:p>
            <a:pPr/>
            <a:r>
              <a:t>Распределение задач исходя из семантики приложения, о которой не знает ядро: </a:t>
            </a:r>
          </a:p>
          <a:p>
            <a:pPr lvl="1"/>
            <a:r>
              <a:t>Приоритеты</a:t>
            </a:r>
          </a:p>
          <a:p>
            <a:pPr lvl="1"/>
            <a:r>
              <a:t>Задержки</a:t>
            </a:r>
          </a:p>
          <a:p>
            <a:pPr lvl="1"/>
            <a:r>
              <a:t>Типы задач</a:t>
            </a:r>
          </a:p>
        </p:txBody>
      </p:sp>
      <p:pic>
        <p:nvPicPr>
          <p:cNvPr id="185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09365" y="7246001"/>
            <a:ext cx="7953097" cy="61136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Любая сложная система приходит к своему планировщику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06879">
              <a:defRPr spc="-70" sz="7000"/>
            </a:lvl1pPr>
          </a:lstStyle>
          <a:p>
            <a:pPr/>
            <a:r>
              <a:t>Любая сложная система приходит к своему планировщику</a:t>
            </a:r>
          </a:p>
        </p:txBody>
      </p:sp>
      <p:sp>
        <p:nvSpPr>
          <p:cNvPr id="188" name="В процессе развития любого приложения появляются абстракции управления потоками…"/>
          <p:cNvSpPr txBox="1"/>
          <p:nvPr>
            <p:ph type="body" sz="half" idx="1"/>
          </p:nvPr>
        </p:nvSpPr>
        <p:spPr>
          <a:xfrm>
            <a:off x="1206500" y="4248504"/>
            <a:ext cx="12413744" cy="8256012"/>
          </a:xfrm>
          <a:prstGeom prst="rect">
            <a:avLst/>
          </a:prstGeom>
        </p:spPr>
        <p:txBody>
          <a:bodyPr/>
          <a:lstStyle/>
          <a:p>
            <a:pPr/>
            <a:r>
              <a:t>В процессе развития любого приложения появляются абстракции управления потоками</a:t>
            </a:r>
          </a:p>
          <a:p>
            <a:pPr/>
            <a:r>
              <a:t>Примеры:</a:t>
            </a:r>
          </a:p>
          <a:p>
            <a:pPr lvl="1"/>
            <a:r>
              <a:t>Языки: Java, Kotlin, Go</a:t>
            </a:r>
          </a:p>
          <a:p>
            <a:pPr lvl="1"/>
            <a:r>
              <a:t>Фреймворки: Spring, RxJava, ProjectReactor</a:t>
            </a:r>
          </a:p>
        </p:txBody>
      </p:sp>
      <p:pic>
        <p:nvPicPr>
          <p:cNvPr id="189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13976" y="4687583"/>
            <a:ext cx="9702181" cy="5093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Гораздо проще управлять группой потоков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Гораздо проще управлять группой потоков</a:t>
            </a:r>
          </a:p>
        </p:txBody>
      </p:sp>
      <p:sp>
        <p:nvSpPr>
          <p:cNvPr id="192" name="Управлять каждым отдельным потоком сложно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21408">
              <a:defRPr spc="-87" sz="8700"/>
            </a:lvl1pPr>
          </a:lstStyle>
          <a:p>
            <a:pPr/>
            <a:r>
              <a:t>Управлять каждым отдельным потоком сложно</a:t>
            </a:r>
          </a:p>
        </p:txBody>
      </p:sp>
      <p:sp>
        <p:nvSpPr>
          <p:cNvPr id="193" name="Большинству систем не требуется точечного управления потоками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Большинству систем не требуется точечного управления потоками</a:t>
            </a:r>
          </a:p>
          <a:p>
            <a:pPr/>
            <a:r>
              <a:t>Основные сценарии: </a:t>
            </a:r>
          </a:p>
          <a:p>
            <a:pPr lvl="1"/>
            <a:r>
              <a:t>Создать задачу/подзадачи -&gt; отправить на исполнение куда-то </a:t>
            </a:r>
          </a:p>
          <a:p>
            <a:pPr lvl="1"/>
            <a:r>
              <a:t>Подписаться на какое-то событие</a:t>
            </a:r>
          </a:p>
          <a:p>
            <a:pPr lvl="1"/>
            <a:r>
              <a:t>Отправить событие/уведомление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Сколько групп и сколько потоков в группе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Сколько групп и сколько потоков в группе?</a:t>
            </a:r>
          </a:p>
        </p:txBody>
      </p:sp>
      <p:sp>
        <p:nvSpPr>
          <p:cNvPr id="196" name="Группы поток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Группы потоков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Сколько групп и сколько потоков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Сколько групп и сколько потоков?</a:t>
            </a:r>
          </a:p>
        </p:txBody>
      </p:sp>
      <p:sp>
        <p:nvSpPr>
          <p:cNvPr id="199" name="Группы поток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Группы потоков</a:t>
            </a:r>
          </a:p>
        </p:txBody>
      </p:sp>
      <p:sp>
        <p:nvSpPr>
          <p:cNvPr id="200" name="Non-blocking pool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Non-blocking pool:</a:t>
            </a:r>
          </a:p>
          <a:p>
            <a:pPr lvl="1"/>
            <a:r>
              <a:t>Минимальное количество блокировок (в идеале: только spinlock и atomic)</a:t>
            </a:r>
          </a:p>
          <a:p>
            <a:pPr lvl="1"/>
            <a:r>
              <a:t>Используется только для вычислений (обходы структур данных, математические операции и т. д.)</a:t>
            </a:r>
          </a:p>
          <a:p>
            <a:pPr lvl="1"/>
            <a:r>
              <a:t>Размер пула равен ±количеству потоков CPU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Сколько групп и сколько потоков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Сколько групп и сколько потоков?</a:t>
            </a:r>
          </a:p>
        </p:txBody>
      </p:sp>
      <p:sp>
        <p:nvSpPr>
          <p:cNvPr id="203" name="Группы поток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Группы потоков</a:t>
            </a:r>
          </a:p>
        </p:txBody>
      </p:sp>
      <p:sp>
        <p:nvSpPr>
          <p:cNvPr id="204" name="Blocking pool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Blocking pool:</a:t>
            </a:r>
          </a:p>
          <a:p>
            <a:pPr lvl="1"/>
            <a:r>
              <a:t>Нет ограничений на блокировки</a:t>
            </a:r>
          </a:p>
          <a:p>
            <a:pPr lvl="1"/>
            <a:r>
              <a:t>Используется для любых блокирующих операций: операции с сетью, операции с файлами, работа с долгими блокировками и т. д.</a:t>
            </a:r>
          </a:p>
          <a:p>
            <a:pPr lvl="1"/>
            <a:r>
              <a:t>Размер пула кратно больше количества потоков CPU (например, 100; 3 * numCpu)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6_DynamicWavesLight">
  <a:themeElements>
    <a:clrScheme name="36_DynamicWavesLight">
      <a:dk1>
        <a:srgbClr val="53585F"/>
      </a:dk1>
      <a:lt1>
        <a:srgbClr val="5F3E0C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6_DynamicWaves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6_DynamicWaves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6_DynamicWavesLight">
  <a:themeElements>
    <a:clrScheme name="36_DynamicWaves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6_DynamicWaves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6_DynamicWaves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